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0" r:id="rId4"/>
    <p:sldId id="268" r:id="rId5"/>
    <p:sldId id="26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5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C6948-4462-46CE-8BD2-688DD7DE17D4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5AB39-28EB-4DA4-9F1F-10FFF61EE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C6948-4462-46CE-8BD2-688DD7DE17D4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5AB39-28EB-4DA4-9F1F-10FFF61EE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C6948-4462-46CE-8BD2-688DD7DE17D4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5AB39-28EB-4DA4-9F1F-10FFF61EE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C6948-4462-46CE-8BD2-688DD7DE17D4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5AB39-28EB-4DA4-9F1F-10FFF61EE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C6948-4462-46CE-8BD2-688DD7DE17D4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5AB39-28EB-4DA4-9F1F-10FFF61EE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C6948-4462-46CE-8BD2-688DD7DE17D4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5AB39-28EB-4DA4-9F1F-10FFF61EE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C6948-4462-46CE-8BD2-688DD7DE17D4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5AB39-28EB-4DA4-9F1F-10FFF61EE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C6948-4462-46CE-8BD2-688DD7DE17D4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5AB39-28EB-4DA4-9F1F-10FFF61EE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C6948-4462-46CE-8BD2-688DD7DE17D4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5AB39-28EB-4DA4-9F1F-10FFF61EE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C6948-4462-46CE-8BD2-688DD7DE17D4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5AB39-28EB-4DA4-9F1F-10FFF61EE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C6948-4462-46CE-8BD2-688DD7DE17D4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5AB39-28EB-4DA4-9F1F-10FFF61EE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C6948-4462-46CE-8BD2-688DD7DE17D4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5AB39-28EB-4DA4-9F1F-10FFF61EE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ar-SA" sz="6600" b="1" dirty="0" smtClean="0">
                <a:cs typeface="Akhbar MT" pitchFamily="2" charset="-78"/>
              </a:rPr>
              <a:t>موارد طبيعية في الأرض</a:t>
            </a:r>
            <a:endParaRPr lang="en-US" sz="6600" b="1" dirty="0">
              <a:cs typeface="Akhbar M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kotarimagesstg.cet.ac.il/CropDownload.ashx?gPageToken=2b5d3391-df35-42a0-bf4c-890c17377c97&amp;v=10&amp;nSizeStep=7&amp;nTop=277&amp;nLeft=209&amp;nWidth=711&amp;nHeight=2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714488"/>
            <a:ext cx="7794872" cy="2214578"/>
          </a:xfrm>
          <a:prstGeom prst="rect">
            <a:avLst/>
          </a:prstGeom>
          <a:noFill/>
        </p:spPr>
      </p:pic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ar-SA" sz="4800" b="1" dirty="0" smtClean="0">
                <a:cs typeface="Akhbar MT" pitchFamily="2" charset="-78"/>
              </a:rPr>
              <a:t>الإنسان والموارد الطبيعية</a:t>
            </a:r>
            <a:endParaRPr lang="en-US" sz="4800" b="1" dirty="0">
              <a:cs typeface="Akhbar MT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מעוגל 1"/>
          <p:cNvSpPr/>
          <p:nvPr/>
        </p:nvSpPr>
        <p:spPr>
          <a:xfrm>
            <a:off x="3071802" y="285728"/>
            <a:ext cx="3929090" cy="1000132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b="1" dirty="0" smtClean="0">
                <a:solidFill>
                  <a:schemeClr val="tx1"/>
                </a:solidFill>
                <a:cs typeface="Akhbar MT" pitchFamily="2" charset="-78"/>
              </a:rPr>
              <a:t>موارد طبيعية</a:t>
            </a:r>
            <a:endParaRPr lang="en-US" sz="4400" b="1" dirty="0">
              <a:solidFill>
                <a:schemeClr val="tx1"/>
              </a:solidFill>
              <a:cs typeface="Akhbar MT" pitchFamily="2" charset="-78"/>
            </a:endParaRPr>
          </a:p>
        </p:txBody>
      </p:sp>
      <p:sp>
        <p:nvSpPr>
          <p:cNvPr id="3" name="מלבן מעוגל 2"/>
          <p:cNvSpPr/>
          <p:nvPr/>
        </p:nvSpPr>
        <p:spPr>
          <a:xfrm>
            <a:off x="6072198" y="1571612"/>
            <a:ext cx="2786082" cy="100013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200" b="1" dirty="0" smtClean="0">
                <a:cs typeface="Akhbar MT" pitchFamily="2" charset="-78"/>
              </a:rPr>
              <a:t>طاقة</a:t>
            </a:r>
            <a:endParaRPr lang="en-US" sz="3200" b="1" dirty="0">
              <a:cs typeface="Akhbar MT" pitchFamily="2" charset="-78"/>
            </a:endParaRPr>
          </a:p>
        </p:txBody>
      </p:sp>
      <p:sp>
        <p:nvSpPr>
          <p:cNvPr id="4" name="מלבן מעוגל 3"/>
          <p:cNvSpPr/>
          <p:nvPr/>
        </p:nvSpPr>
        <p:spPr>
          <a:xfrm>
            <a:off x="142844" y="1571612"/>
            <a:ext cx="2643206" cy="100013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200" b="1" dirty="0" smtClean="0">
                <a:cs typeface="Akhbar MT" pitchFamily="2" charset="-78"/>
              </a:rPr>
              <a:t>كائنات حية</a:t>
            </a:r>
            <a:endParaRPr lang="en-US" sz="3200" b="1" dirty="0" smtClean="0">
              <a:cs typeface="Akhbar MT" pitchFamily="2" charset="-78"/>
            </a:endParaRPr>
          </a:p>
        </p:txBody>
      </p:sp>
      <p:sp>
        <p:nvSpPr>
          <p:cNvPr id="11" name="מלבן מעוגל 10"/>
          <p:cNvSpPr/>
          <p:nvPr/>
        </p:nvSpPr>
        <p:spPr>
          <a:xfrm>
            <a:off x="6500826" y="3286124"/>
            <a:ext cx="2428892" cy="307183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cs typeface="Akhbar MT" pitchFamily="2" charset="-78"/>
              </a:rPr>
              <a:t>طاقة حرارة الشمس:</a:t>
            </a:r>
            <a:r>
              <a:rPr lang="ar-SA" sz="2400" b="1" dirty="0" smtClean="0">
                <a:solidFill>
                  <a:schemeClr val="tx1"/>
                </a:solidFill>
                <a:cs typeface="Akhbar MT" pitchFamily="2" charset="-78"/>
              </a:rPr>
              <a:t>تسخين</a:t>
            </a:r>
            <a:endParaRPr lang="ar-SA" sz="2400" b="1" dirty="0" smtClean="0">
              <a:solidFill>
                <a:schemeClr val="accent2">
                  <a:lumMod val="75000"/>
                </a:schemeClr>
              </a:solidFill>
              <a:cs typeface="Akhbar MT" pitchFamily="2" charset="-78"/>
            </a:endParaRPr>
          </a:p>
          <a:p>
            <a:pPr algn="r"/>
            <a:r>
              <a:rPr lang="ar-SA" sz="2400" b="1" dirty="0" smtClean="0">
                <a:solidFill>
                  <a:schemeClr val="tx1"/>
                </a:solidFill>
                <a:cs typeface="Akhbar MT" pitchFamily="2" charset="-78"/>
              </a:rPr>
              <a:t>الماء، تجفيف الغسيل.</a:t>
            </a:r>
            <a:endParaRPr lang="ar-SA" sz="2400" b="1" dirty="0" smtClean="0">
              <a:cs typeface="Akhbar MT" pitchFamily="2" charset="-78"/>
            </a:endParaRPr>
          </a:p>
          <a:p>
            <a:pPr algn="r"/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cs typeface="Akhbar MT" pitchFamily="2" charset="-78"/>
              </a:rPr>
              <a:t>طاقة الريح:</a:t>
            </a:r>
            <a:r>
              <a:rPr lang="ar-SA" sz="2400" b="1" dirty="0" smtClean="0">
                <a:solidFill>
                  <a:schemeClr val="tx1"/>
                </a:solidFill>
                <a:cs typeface="Akhbar MT" pitchFamily="2" charset="-78"/>
              </a:rPr>
              <a:t>تحريك عجلات. </a:t>
            </a:r>
          </a:p>
          <a:p>
            <a:pPr algn="r"/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cs typeface="Akhbar MT" pitchFamily="2" charset="-78"/>
              </a:rPr>
              <a:t>طاقة مواد الوقود:</a:t>
            </a:r>
            <a:r>
              <a:rPr lang="ar-SA" sz="2400" b="1" dirty="0" smtClean="0">
                <a:solidFill>
                  <a:schemeClr val="tx1"/>
                </a:solidFill>
                <a:cs typeface="Akhbar MT" pitchFamily="2" charset="-78"/>
              </a:rPr>
              <a:t>إنتاج</a:t>
            </a:r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cs typeface="Akhbar MT" pitchFamily="2" charset="-78"/>
              </a:rPr>
              <a:t> </a:t>
            </a:r>
            <a:r>
              <a:rPr lang="ar-SA" sz="2400" b="1" dirty="0" smtClean="0">
                <a:solidFill>
                  <a:schemeClr val="tx1"/>
                </a:solidFill>
                <a:cs typeface="Akhbar MT" pitchFamily="2" charset="-78"/>
              </a:rPr>
              <a:t>حرارة، ضوء وكهرباء</a:t>
            </a:r>
            <a:r>
              <a:rPr lang="ar-SA" sz="2400" b="1" dirty="0" smtClean="0">
                <a:solidFill>
                  <a:srgbClr val="FF0000"/>
                </a:solidFill>
                <a:cs typeface="Akhbar MT" pitchFamily="2" charset="-78"/>
              </a:rPr>
              <a:t> </a:t>
            </a:r>
            <a:endParaRPr lang="en-US" sz="2400" b="1" dirty="0" smtClean="0">
              <a:cs typeface="Akhbar MT" pitchFamily="2" charset="-78"/>
            </a:endParaRPr>
          </a:p>
        </p:txBody>
      </p:sp>
      <p:sp>
        <p:nvSpPr>
          <p:cNvPr id="19" name="מלבן מעוגל 18"/>
          <p:cNvSpPr/>
          <p:nvPr/>
        </p:nvSpPr>
        <p:spPr>
          <a:xfrm>
            <a:off x="3071802" y="1571612"/>
            <a:ext cx="2714644" cy="100013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200" b="1" dirty="0" smtClean="0">
                <a:cs typeface="Akhbar MT" pitchFamily="2" charset="-78"/>
              </a:rPr>
              <a:t>مواد طبيعية</a:t>
            </a:r>
            <a:endParaRPr lang="en-US" sz="3200" b="1" dirty="0">
              <a:cs typeface="Akhbar MT" pitchFamily="2" charset="-78"/>
            </a:endParaRPr>
          </a:p>
        </p:txBody>
      </p:sp>
      <p:sp>
        <p:nvSpPr>
          <p:cNvPr id="20" name="מלבן מעוגל 19"/>
          <p:cNvSpPr/>
          <p:nvPr/>
        </p:nvSpPr>
        <p:spPr>
          <a:xfrm>
            <a:off x="2857488" y="3000372"/>
            <a:ext cx="3429024" cy="35719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SA" sz="2300" b="1" dirty="0" smtClean="0">
                <a:cs typeface="Akhbar MT" pitchFamily="2" charset="-78"/>
              </a:rPr>
              <a:t> </a:t>
            </a:r>
            <a:r>
              <a:rPr lang="ar-SA" sz="2300" b="1" dirty="0" smtClean="0">
                <a:solidFill>
                  <a:schemeClr val="accent2">
                    <a:lumMod val="75000"/>
                  </a:schemeClr>
                </a:solidFill>
                <a:cs typeface="Akhbar MT" pitchFamily="2" charset="-78"/>
              </a:rPr>
              <a:t>صخور الجير:</a:t>
            </a:r>
            <a:r>
              <a:rPr lang="ar-SA" sz="2300" b="1" dirty="0" smtClean="0">
                <a:solidFill>
                  <a:schemeClr val="tx1"/>
                </a:solidFill>
                <a:cs typeface="Akhbar MT" pitchFamily="2" charset="-78"/>
              </a:rPr>
              <a:t>إنتاج مواد للبناء كالاسمنت</a:t>
            </a:r>
            <a:r>
              <a:rPr lang="ar-SA" sz="2300" b="1" dirty="0" smtClean="0">
                <a:solidFill>
                  <a:schemeClr val="accent2">
                    <a:lumMod val="75000"/>
                  </a:schemeClr>
                </a:solidFill>
                <a:cs typeface="Akhbar MT" pitchFamily="2" charset="-78"/>
              </a:rPr>
              <a:t>.</a:t>
            </a:r>
          </a:p>
          <a:p>
            <a:pPr algn="r"/>
            <a:r>
              <a:rPr lang="ar-SA" sz="2300" b="1" dirty="0" smtClean="0">
                <a:solidFill>
                  <a:schemeClr val="accent2">
                    <a:lumMod val="75000"/>
                  </a:schemeClr>
                </a:solidFill>
                <a:cs typeface="Akhbar MT" pitchFamily="2" charset="-78"/>
              </a:rPr>
              <a:t>صخور معادن: </a:t>
            </a:r>
            <a:r>
              <a:rPr lang="ar-SA" sz="2300" b="1" dirty="0" smtClean="0">
                <a:solidFill>
                  <a:schemeClr val="tx1"/>
                </a:solidFill>
                <a:cs typeface="Akhbar MT" pitchFamily="2" charset="-78"/>
              </a:rPr>
              <a:t>إنتاج معادن</a:t>
            </a:r>
          </a:p>
          <a:p>
            <a:pPr algn="r"/>
            <a:r>
              <a:rPr lang="ar-SA" sz="2300" b="1" dirty="0" smtClean="0">
                <a:solidFill>
                  <a:schemeClr val="accent2">
                    <a:lumMod val="75000"/>
                  </a:schemeClr>
                </a:solidFill>
                <a:cs typeface="Akhbar MT" pitchFamily="2" charset="-78"/>
              </a:rPr>
              <a:t>نفط:إ</a:t>
            </a:r>
            <a:r>
              <a:rPr lang="ar-SA" sz="2300" b="1" dirty="0" smtClean="0">
                <a:solidFill>
                  <a:schemeClr val="tx1"/>
                </a:solidFill>
                <a:cs typeface="Akhbar MT" pitchFamily="2" charset="-78"/>
              </a:rPr>
              <a:t>نتاج طاقة ومواد كالبلاستيك </a:t>
            </a:r>
            <a:endParaRPr lang="ar-SA" sz="2300" b="1" dirty="0" smtClean="0">
              <a:solidFill>
                <a:schemeClr val="accent2">
                  <a:lumMod val="75000"/>
                </a:schemeClr>
              </a:solidFill>
              <a:cs typeface="Akhbar MT" pitchFamily="2" charset="-78"/>
            </a:endParaRPr>
          </a:p>
          <a:p>
            <a:pPr algn="r"/>
            <a:r>
              <a:rPr lang="ar-SA" sz="2300" b="1" dirty="0" smtClean="0">
                <a:solidFill>
                  <a:schemeClr val="accent2">
                    <a:lumMod val="75000"/>
                  </a:schemeClr>
                </a:solidFill>
                <a:cs typeface="Akhbar MT" pitchFamily="2" charset="-78"/>
              </a:rPr>
              <a:t>مياه البحر: </a:t>
            </a:r>
            <a:r>
              <a:rPr lang="ar-SA" sz="2300" b="1" dirty="0" smtClean="0">
                <a:solidFill>
                  <a:schemeClr val="tx1"/>
                </a:solidFill>
                <a:cs typeface="Akhbar MT" pitchFamily="2" charset="-78"/>
              </a:rPr>
              <a:t>إنتاج مياه للشرب وملح الطعام </a:t>
            </a:r>
          </a:p>
          <a:p>
            <a:pPr algn="r"/>
            <a:r>
              <a:rPr lang="ar-SA" sz="2300" b="1" dirty="0" smtClean="0">
                <a:solidFill>
                  <a:schemeClr val="accent2">
                    <a:lumMod val="75000"/>
                  </a:schemeClr>
                </a:solidFill>
                <a:cs typeface="Akhbar MT" pitchFamily="2" charset="-78"/>
              </a:rPr>
              <a:t>صخور الفوسفات:</a:t>
            </a:r>
            <a:r>
              <a:rPr lang="ar-SA" sz="2300" b="1" dirty="0" smtClean="0">
                <a:solidFill>
                  <a:schemeClr val="tx1"/>
                </a:solidFill>
                <a:cs typeface="Akhbar MT" pitchFamily="2" charset="-78"/>
              </a:rPr>
              <a:t>إنتاج سماد للنباتات.</a:t>
            </a:r>
          </a:p>
          <a:p>
            <a:pPr algn="r"/>
            <a:r>
              <a:rPr lang="ar-SA" sz="2300" b="1" dirty="0" smtClean="0">
                <a:solidFill>
                  <a:schemeClr val="accent2">
                    <a:lumMod val="75000"/>
                  </a:schemeClr>
                </a:solidFill>
                <a:cs typeface="Akhbar MT" pitchFamily="2" charset="-78"/>
              </a:rPr>
              <a:t>الأراضي:</a:t>
            </a:r>
            <a:r>
              <a:rPr lang="ar-SA" sz="2300" b="1" dirty="0" smtClean="0">
                <a:solidFill>
                  <a:schemeClr val="tx1"/>
                </a:solidFill>
                <a:cs typeface="Akhbar MT" pitchFamily="2" charset="-78"/>
              </a:rPr>
              <a:t>تربية النباتات فيها للغذاء</a:t>
            </a:r>
            <a:r>
              <a:rPr lang="ar-SA" sz="2300" b="1" dirty="0" smtClean="0">
                <a:solidFill>
                  <a:schemeClr val="accent2">
                    <a:lumMod val="75000"/>
                  </a:schemeClr>
                </a:solidFill>
                <a:cs typeface="Akhbar MT" pitchFamily="2" charset="-78"/>
              </a:rPr>
              <a:t>.</a:t>
            </a:r>
            <a:r>
              <a:rPr lang="ar-SA" sz="2300" b="1" dirty="0" smtClean="0">
                <a:solidFill>
                  <a:srgbClr val="FF0000"/>
                </a:solidFill>
                <a:cs typeface="Akhbar MT" pitchFamily="2" charset="-78"/>
              </a:rPr>
              <a:t> </a:t>
            </a:r>
            <a:endParaRPr lang="en-US" sz="2300" b="1" dirty="0" smtClean="0">
              <a:cs typeface="Akhbar MT" pitchFamily="2" charset="-78"/>
            </a:endParaRPr>
          </a:p>
        </p:txBody>
      </p:sp>
      <p:sp>
        <p:nvSpPr>
          <p:cNvPr id="21" name="מלבן מעוגל 20"/>
          <p:cNvSpPr/>
          <p:nvPr/>
        </p:nvSpPr>
        <p:spPr>
          <a:xfrm>
            <a:off x="214282" y="3214686"/>
            <a:ext cx="2428892" cy="31432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SA" sz="2400" b="1" dirty="0" smtClean="0">
                <a:cs typeface="Akhbar MT" pitchFamily="2" charset="-78"/>
              </a:rPr>
              <a:t> </a:t>
            </a:r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cs typeface="Akhbar MT" pitchFamily="2" charset="-78"/>
              </a:rPr>
              <a:t>غابات طبيعية: </a:t>
            </a:r>
            <a:r>
              <a:rPr lang="ar-SA" sz="2400" b="1" dirty="0" smtClean="0">
                <a:solidFill>
                  <a:schemeClr val="tx1"/>
                </a:solidFill>
                <a:cs typeface="Akhbar MT" pitchFamily="2" charset="-78"/>
              </a:rPr>
              <a:t>صناعة</a:t>
            </a:r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cs typeface="Akhbar MT" pitchFamily="2" charset="-78"/>
              </a:rPr>
              <a:t> </a:t>
            </a:r>
            <a:r>
              <a:rPr lang="ar-SA" sz="2400" b="1" dirty="0" smtClean="0">
                <a:solidFill>
                  <a:schemeClr val="tx1"/>
                </a:solidFill>
                <a:cs typeface="Akhbar MT" pitchFamily="2" charset="-78"/>
              </a:rPr>
              <a:t>الورق والخشب.</a:t>
            </a:r>
          </a:p>
          <a:p>
            <a:pPr algn="r"/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cs typeface="Akhbar MT" pitchFamily="2" charset="-78"/>
              </a:rPr>
              <a:t>أسماك وطحالب:</a:t>
            </a:r>
            <a:r>
              <a:rPr lang="ar-SA" sz="2400" b="1" dirty="0" smtClean="0">
                <a:solidFill>
                  <a:schemeClr val="tx1"/>
                </a:solidFill>
                <a:cs typeface="Akhbar MT" pitchFamily="2" charset="-78"/>
              </a:rPr>
              <a:t>إنتاج مواد وغذاء. </a:t>
            </a:r>
          </a:p>
          <a:p>
            <a:pPr algn="r"/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cs typeface="Akhbar MT" pitchFamily="2" charset="-78"/>
              </a:rPr>
              <a:t>حيوانات برّيّة:</a:t>
            </a:r>
            <a:r>
              <a:rPr lang="ar-SA" sz="2400" b="1" dirty="0" smtClean="0">
                <a:solidFill>
                  <a:srgbClr val="FF0000"/>
                </a:solidFill>
                <a:cs typeface="Akhbar MT" pitchFamily="2" charset="-78"/>
              </a:rPr>
              <a:t> </a:t>
            </a:r>
            <a:r>
              <a:rPr lang="ar-SA" sz="2400" b="1" dirty="0" smtClean="0">
                <a:solidFill>
                  <a:schemeClr val="tx1"/>
                </a:solidFill>
                <a:cs typeface="Akhbar MT" pitchFamily="2" charset="-78"/>
              </a:rPr>
              <a:t>إنتاج غذاء واستخلاص جلد.</a:t>
            </a:r>
            <a:endParaRPr lang="en-US" sz="2400" b="1" dirty="0" smtClean="0">
              <a:solidFill>
                <a:schemeClr val="tx1"/>
              </a:solidFill>
              <a:cs typeface="Akhbar MT" pitchFamily="2" charset="-78"/>
            </a:endParaRPr>
          </a:p>
        </p:txBody>
      </p:sp>
      <p:cxnSp>
        <p:nvCxnSpPr>
          <p:cNvPr id="24" name="מחבר חץ ישר 23"/>
          <p:cNvCxnSpPr>
            <a:stCxn id="3" idx="2"/>
          </p:cNvCxnSpPr>
          <p:nvPr/>
        </p:nvCxnSpPr>
        <p:spPr>
          <a:xfrm rot="16200000" flipH="1">
            <a:off x="7233064" y="2803918"/>
            <a:ext cx="500068" cy="35719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מחבר חץ ישר 27"/>
          <p:cNvCxnSpPr/>
          <p:nvPr/>
        </p:nvCxnSpPr>
        <p:spPr>
          <a:xfrm>
            <a:off x="1357289" y="2571744"/>
            <a:ext cx="2" cy="50007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מחבר חץ ישר 28"/>
          <p:cNvCxnSpPr>
            <a:endCxn id="20" idx="0"/>
          </p:cNvCxnSpPr>
          <p:nvPr/>
        </p:nvCxnSpPr>
        <p:spPr>
          <a:xfrm rot="16200000" flipH="1">
            <a:off x="4357686" y="2786057"/>
            <a:ext cx="428627" cy="1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מחבר חץ ישר 35"/>
          <p:cNvCxnSpPr/>
          <p:nvPr/>
        </p:nvCxnSpPr>
        <p:spPr>
          <a:xfrm rot="10800000" flipV="1">
            <a:off x="2000232" y="1285860"/>
            <a:ext cx="1071570" cy="28575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מחבר חץ ישר 37"/>
          <p:cNvCxnSpPr>
            <a:endCxn id="3" idx="0"/>
          </p:cNvCxnSpPr>
          <p:nvPr/>
        </p:nvCxnSpPr>
        <p:spPr>
          <a:xfrm>
            <a:off x="6929454" y="1285860"/>
            <a:ext cx="535785" cy="28575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מחבר חץ ישר 39"/>
          <p:cNvCxnSpPr>
            <a:endCxn id="19" idx="0"/>
          </p:cNvCxnSpPr>
          <p:nvPr/>
        </p:nvCxnSpPr>
        <p:spPr>
          <a:xfrm rot="5400000">
            <a:off x="4429124" y="1285860"/>
            <a:ext cx="285752" cy="28575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מעוגל 1"/>
          <p:cNvSpPr/>
          <p:nvPr/>
        </p:nvSpPr>
        <p:spPr>
          <a:xfrm>
            <a:off x="3357554" y="357166"/>
            <a:ext cx="3143272" cy="785818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000" b="1" dirty="0" smtClean="0">
                <a:solidFill>
                  <a:schemeClr val="bg1"/>
                </a:solidFill>
                <a:cs typeface="Akhbar MT" pitchFamily="2" charset="-78"/>
              </a:rPr>
              <a:t>موارد طبيعية </a:t>
            </a:r>
            <a:endParaRPr lang="en-US" sz="4000" b="1" dirty="0">
              <a:solidFill>
                <a:schemeClr val="bg1"/>
              </a:solidFill>
              <a:cs typeface="Akhbar MT" pitchFamily="2" charset="-78"/>
            </a:endParaRPr>
          </a:p>
        </p:txBody>
      </p:sp>
      <p:sp>
        <p:nvSpPr>
          <p:cNvPr id="3" name="מלבן מעוגל 2"/>
          <p:cNvSpPr/>
          <p:nvPr/>
        </p:nvSpPr>
        <p:spPr>
          <a:xfrm>
            <a:off x="5214942" y="1785926"/>
            <a:ext cx="3143272" cy="78581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200" b="1" dirty="0" smtClean="0">
                <a:cs typeface="Akhbar MT" pitchFamily="2" charset="-78"/>
              </a:rPr>
              <a:t>موارد طبيعية متجددة </a:t>
            </a:r>
            <a:endParaRPr lang="en-US" sz="3200" b="1" dirty="0">
              <a:cs typeface="Akhbar MT" pitchFamily="2" charset="-78"/>
            </a:endParaRPr>
          </a:p>
        </p:txBody>
      </p:sp>
      <p:sp>
        <p:nvSpPr>
          <p:cNvPr id="4" name="מלבן מעוגל 3"/>
          <p:cNvSpPr/>
          <p:nvPr/>
        </p:nvSpPr>
        <p:spPr>
          <a:xfrm>
            <a:off x="1428728" y="1785926"/>
            <a:ext cx="3143272" cy="78581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200" b="1" dirty="0" smtClean="0">
                <a:cs typeface="Akhbar MT" pitchFamily="2" charset="-78"/>
              </a:rPr>
              <a:t>موارد طبيعية غير متجددة</a:t>
            </a:r>
            <a:endParaRPr lang="en-US" sz="3200" b="1" dirty="0">
              <a:cs typeface="Akhbar MT" pitchFamily="2" charset="-78"/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5214942" y="3214686"/>
            <a:ext cx="3143272" cy="128588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SA" sz="2500" b="1" dirty="0" smtClean="0">
                <a:cs typeface="Akhbar MT" pitchFamily="2" charset="-78"/>
              </a:rPr>
              <a:t>- موارد لا تنتهي عند الاستعمال </a:t>
            </a:r>
          </a:p>
          <a:p>
            <a:pPr algn="r"/>
            <a:r>
              <a:rPr lang="ar-SA" sz="2500" b="1" dirty="0" smtClean="0">
                <a:cs typeface="Akhbar MT" pitchFamily="2" charset="-78"/>
              </a:rPr>
              <a:t>  - ذاتية التجدد</a:t>
            </a:r>
            <a:endParaRPr lang="en-US" sz="2500" b="1" dirty="0">
              <a:cs typeface="Akhbar MT" pitchFamily="2" charset="-78"/>
            </a:endParaRPr>
          </a:p>
        </p:txBody>
      </p:sp>
      <p:sp>
        <p:nvSpPr>
          <p:cNvPr id="6" name="מלבן מעוגל 5"/>
          <p:cNvSpPr/>
          <p:nvPr/>
        </p:nvSpPr>
        <p:spPr>
          <a:xfrm>
            <a:off x="1428728" y="3214686"/>
            <a:ext cx="3143272" cy="128588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SA" sz="2500" b="1" dirty="0" smtClean="0">
                <a:cs typeface="Akhbar MT" pitchFamily="2" charset="-78"/>
              </a:rPr>
              <a:t>- موارد تتناقص مع كثرة استعمالها </a:t>
            </a:r>
          </a:p>
          <a:p>
            <a:pPr algn="r"/>
            <a:r>
              <a:rPr lang="ar-SA" sz="2500" b="1" dirty="0" smtClean="0">
                <a:cs typeface="Akhbar MT" pitchFamily="2" charset="-78"/>
              </a:rPr>
              <a:t>- تفنى (تنتهي) مع الاستعمال </a:t>
            </a:r>
            <a:endParaRPr lang="en-US" sz="2500" b="1" dirty="0">
              <a:cs typeface="Akhbar MT" pitchFamily="2" charset="-78"/>
            </a:endParaRPr>
          </a:p>
        </p:txBody>
      </p:sp>
      <p:sp>
        <p:nvSpPr>
          <p:cNvPr id="7" name="מלבן מעוגל 6"/>
          <p:cNvSpPr/>
          <p:nvPr/>
        </p:nvSpPr>
        <p:spPr>
          <a:xfrm>
            <a:off x="5286380" y="4929198"/>
            <a:ext cx="3143272" cy="128588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500" b="1" dirty="0" smtClean="0">
                <a:cs typeface="Akhbar MT" pitchFamily="2" charset="-78"/>
              </a:rPr>
              <a:t>أمثلة:</a:t>
            </a:r>
          </a:p>
          <a:p>
            <a:pPr algn="ctr"/>
            <a:r>
              <a:rPr lang="ar-SA" sz="2500" b="1" dirty="0" smtClean="0">
                <a:cs typeface="Akhbar MT" pitchFamily="2" charset="-78"/>
              </a:rPr>
              <a:t>هواء، ماء، طاقة الشمس</a:t>
            </a:r>
            <a:endParaRPr lang="en-US" sz="2500" b="1" dirty="0">
              <a:cs typeface="Akhbar MT" pitchFamily="2" charset="-78"/>
            </a:endParaRPr>
          </a:p>
        </p:txBody>
      </p:sp>
      <p:sp>
        <p:nvSpPr>
          <p:cNvPr id="8" name="מלבן מעוגל 7"/>
          <p:cNvSpPr/>
          <p:nvPr/>
        </p:nvSpPr>
        <p:spPr>
          <a:xfrm>
            <a:off x="1428728" y="4929198"/>
            <a:ext cx="3143272" cy="128588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500" b="1" dirty="0" smtClean="0">
                <a:cs typeface="Akhbar MT" pitchFamily="2" charset="-78"/>
              </a:rPr>
              <a:t>أمثلة:</a:t>
            </a:r>
          </a:p>
          <a:p>
            <a:pPr algn="ctr"/>
            <a:r>
              <a:rPr lang="ar-SA" sz="2500" b="1" dirty="0" smtClean="0">
                <a:cs typeface="Akhbar MT" pitchFamily="2" charset="-78"/>
              </a:rPr>
              <a:t>النفط، أتربة معادن، فحم حجري</a:t>
            </a:r>
            <a:endParaRPr lang="en-US" sz="2500" b="1" dirty="0">
              <a:cs typeface="Akhbar MT" pitchFamily="2" charset="-78"/>
            </a:endParaRPr>
          </a:p>
        </p:txBody>
      </p:sp>
      <p:sp>
        <p:nvSpPr>
          <p:cNvPr id="9" name="חץ למטה 8"/>
          <p:cNvSpPr/>
          <p:nvPr/>
        </p:nvSpPr>
        <p:spPr>
          <a:xfrm>
            <a:off x="6643702" y="2643182"/>
            <a:ext cx="285752" cy="500066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חץ למטה 9"/>
          <p:cNvSpPr/>
          <p:nvPr/>
        </p:nvSpPr>
        <p:spPr>
          <a:xfrm>
            <a:off x="2857488" y="2643182"/>
            <a:ext cx="285752" cy="500066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חץ למטה 10"/>
          <p:cNvSpPr/>
          <p:nvPr/>
        </p:nvSpPr>
        <p:spPr>
          <a:xfrm>
            <a:off x="6643702" y="4572008"/>
            <a:ext cx="285752" cy="285752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חץ למטה 11"/>
          <p:cNvSpPr/>
          <p:nvPr/>
        </p:nvSpPr>
        <p:spPr>
          <a:xfrm>
            <a:off x="2857488" y="4572008"/>
            <a:ext cx="285752" cy="285752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חץ למטה 12"/>
          <p:cNvSpPr/>
          <p:nvPr/>
        </p:nvSpPr>
        <p:spPr>
          <a:xfrm rot="1909399">
            <a:off x="4226559" y="1197405"/>
            <a:ext cx="357190" cy="583585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חץ למטה 13"/>
          <p:cNvSpPr/>
          <p:nvPr/>
        </p:nvSpPr>
        <p:spPr>
          <a:xfrm rot="19150029">
            <a:off x="4862200" y="1188743"/>
            <a:ext cx="357190" cy="583585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מעוגל 1"/>
          <p:cNvSpPr/>
          <p:nvPr/>
        </p:nvSpPr>
        <p:spPr>
          <a:xfrm>
            <a:off x="3071802" y="285728"/>
            <a:ext cx="3929090" cy="100013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b="1" dirty="0" smtClean="0">
                <a:cs typeface="Akhbar MT" pitchFamily="2" charset="-78"/>
              </a:rPr>
              <a:t>موارد طبيعية</a:t>
            </a:r>
            <a:endParaRPr lang="en-US" sz="4400" b="1" dirty="0">
              <a:cs typeface="Akhbar MT" pitchFamily="2" charset="-78"/>
            </a:endParaRPr>
          </a:p>
        </p:txBody>
      </p:sp>
      <p:sp>
        <p:nvSpPr>
          <p:cNvPr id="3" name="מלבן מעוגל 2"/>
          <p:cNvSpPr/>
          <p:nvPr/>
        </p:nvSpPr>
        <p:spPr>
          <a:xfrm>
            <a:off x="5572132" y="1571612"/>
            <a:ext cx="3000396" cy="100013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200" b="1" dirty="0" smtClean="0">
                <a:cs typeface="Akhbar MT" pitchFamily="2" charset="-78"/>
              </a:rPr>
              <a:t>موارد طبيعية حيّة</a:t>
            </a:r>
            <a:endParaRPr lang="en-US" sz="3200" b="1" dirty="0">
              <a:cs typeface="Akhbar MT" pitchFamily="2" charset="-78"/>
            </a:endParaRPr>
          </a:p>
        </p:txBody>
      </p:sp>
      <p:sp>
        <p:nvSpPr>
          <p:cNvPr id="4" name="מלבן מעוגל 3"/>
          <p:cNvSpPr/>
          <p:nvPr/>
        </p:nvSpPr>
        <p:spPr>
          <a:xfrm>
            <a:off x="1071538" y="1571612"/>
            <a:ext cx="2857520" cy="100013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200" b="1" dirty="0" smtClean="0">
                <a:cs typeface="Akhbar MT" pitchFamily="2" charset="-78"/>
              </a:rPr>
              <a:t>موارد طبيعية جامدة</a:t>
            </a:r>
            <a:endParaRPr lang="en-US" sz="3200" b="1" dirty="0" smtClean="0">
              <a:cs typeface="Akhbar MT" pitchFamily="2" charset="-78"/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4500562" y="2857496"/>
            <a:ext cx="1643074" cy="100013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 </a:t>
            </a:r>
            <a:r>
              <a:rPr lang="ar-SA" sz="2400" b="1" dirty="0" smtClean="0">
                <a:cs typeface="Akhbar MT" pitchFamily="2" charset="-78"/>
              </a:rPr>
              <a:t>نباتات</a:t>
            </a:r>
            <a:endParaRPr lang="en-US" sz="2400" b="1" dirty="0" smtClean="0">
              <a:cs typeface="Akhbar MT" pitchFamily="2" charset="-78"/>
            </a:endParaRPr>
          </a:p>
        </p:txBody>
      </p:sp>
      <p:sp>
        <p:nvSpPr>
          <p:cNvPr id="6" name="מלבן מעוגל 5"/>
          <p:cNvSpPr/>
          <p:nvPr/>
        </p:nvSpPr>
        <p:spPr>
          <a:xfrm>
            <a:off x="6786578" y="2857496"/>
            <a:ext cx="1571636" cy="100013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400" b="1" dirty="0" smtClean="0">
                <a:cs typeface="Akhbar MT" pitchFamily="2" charset="-78"/>
              </a:rPr>
              <a:t> حيوانات</a:t>
            </a:r>
            <a:endParaRPr lang="en-US" sz="2400" b="1" dirty="0">
              <a:cs typeface="Akhbar MT" pitchFamily="2" charset="-78"/>
            </a:endParaRPr>
          </a:p>
        </p:txBody>
      </p:sp>
      <p:sp>
        <p:nvSpPr>
          <p:cNvPr id="8" name="מלבן מעוגל 7"/>
          <p:cNvSpPr/>
          <p:nvPr/>
        </p:nvSpPr>
        <p:spPr>
          <a:xfrm>
            <a:off x="7000892" y="4214818"/>
            <a:ext cx="2000264" cy="17145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cs typeface="Akhbar MT" pitchFamily="2" charset="-78"/>
              </a:rPr>
              <a:t>حيوانات برّيّة:</a:t>
            </a:r>
            <a:r>
              <a:rPr lang="ar-SA" sz="2400" b="1" dirty="0" smtClean="0">
                <a:cs typeface="Akhbar MT" pitchFamily="2" charset="-78"/>
              </a:rPr>
              <a:t>غذاء وملابس</a:t>
            </a:r>
          </a:p>
          <a:p>
            <a:pPr algn="r"/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cs typeface="Akhbar MT" pitchFamily="2" charset="-78"/>
              </a:rPr>
              <a:t>أسماك:</a:t>
            </a:r>
            <a:r>
              <a:rPr lang="ar-SA" sz="2400" b="1" dirty="0" smtClean="0">
                <a:cs typeface="Akhbar MT" pitchFamily="2" charset="-78"/>
              </a:rPr>
              <a:t>غذاء</a:t>
            </a:r>
            <a:endParaRPr lang="en-US" sz="2400" b="1" dirty="0" smtClean="0">
              <a:cs typeface="Akhbar MT" pitchFamily="2" charset="-78"/>
            </a:endParaRPr>
          </a:p>
        </p:txBody>
      </p:sp>
      <p:sp>
        <p:nvSpPr>
          <p:cNvPr id="11" name="מלבן מעוגל 10"/>
          <p:cNvSpPr/>
          <p:nvPr/>
        </p:nvSpPr>
        <p:spPr>
          <a:xfrm>
            <a:off x="2428860" y="4286256"/>
            <a:ext cx="4214842" cy="228601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SA" sz="2400" b="1" dirty="0" smtClean="0">
                <a:cs typeface="Akhbar MT" pitchFamily="2" charset="-78"/>
              </a:rPr>
              <a:t> </a:t>
            </a:r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cs typeface="Akhbar MT" pitchFamily="2" charset="-78"/>
              </a:rPr>
              <a:t>غابات طبيعية:</a:t>
            </a:r>
            <a:r>
              <a:rPr lang="ar-SA" sz="2400" b="1" dirty="0" smtClean="0">
                <a:cs typeface="Akhbar MT" pitchFamily="2" charset="-78"/>
              </a:rPr>
              <a:t>بناء بيوت، إنتاج طاقة، إنتاج ورق</a:t>
            </a:r>
          </a:p>
          <a:p>
            <a:pPr algn="r"/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cs typeface="Akhbar MT" pitchFamily="2" charset="-78"/>
              </a:rPr>
              <a:t>نباتات برّيّة:</a:t>
            </a:r>
            <a:r>
              <a:rPr lang="ar-SA" sz="2400" b="1" dirty="0" smtClean="0">
                <a:cs typeface="Akhbar MT" pitchFamily="2" charset="-78"/>
              </a:rPr>
              <a:t>مراعي للحيوانات، أدوية، بهارات، أصباغ</a:t>
            </a:r>
          </a:p>
          <a:p>
            <a:pPr algn="r"/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cs typeface="Akhbar MT" pitchFamily="2" charset="-78"/>
              </a:rPr>
              <a:t>طحالب:</a:t>
            </a:r>
            <a:r>
              <a:rPr lang="ar-SA" sz="2400" b="1" dirty="0" smtClean="0">
                <a:solidFill>
                  <a:srgbClr val="FF0000"/>
                </a:solidFill>
                <a:cs typeface="Akhbar MT" pitchFamily="2" charset="-78"/>
              </a:rPr>
              <a:t> </a:t>
            </a:r>
            <a:r>
              <a:rPr lang="ar-SA" sz="2400" b="1" dirty="0" smtClean="0">
                <a:cs typeface="Akhbar MT" pitchFamily="2" charset="-78"/>
              </a:rPr>
              <a:t>غذاء، أدوية، أسمدة</a:t>
            </a:r>
          </a:p>
          <a:p>
            <a:pPr algn="r"/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cs typeface="Akhbar MT" pitchFamily="2" charset="-78"/>
              </a:rPr>
              <a:t>مناظر طبيعية خضراء: </a:t>
            </a:r>
            <a:r>
              <a:rPr lang="ar-SA" sz="2400" b="1" dirty="0" smtClean="0">
                <a:cs typeface="Akhbar MT" pitchFamily="2" charset="-78"/>
              </a:rPr>
              <a:t>الاستجمام والسياحة</a:t>
            </a:r>
            <a:endParaRPr lang="en-US" sz="2400" b="1" dirty="0" smtClean="0">
              <a:cs typeface="Akhbar MT" pitchFamily="2" charset="-78"/>
            </a:endParaRPr>
          </a:p>
        </p:txBody>
      </p:sp>
      <p:sp>
        <p:nvSpPr>
          <p:cNvPr id="13" name="מלבן מעוגל 12"/>
          <p:cNvSpPr/>
          <p:nvPr/>
        </p:nvSpPr>
        <p:spPr>
          <a:xfrm>
            <a:off x="285720" y="2857496"/>
            <a:ext cx="1643074" cy="100013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400" b="1" dirty="0" smtClean="0">
                <a:cs typeface="Akhbar MT" pitchFamily="2" charset="-78"/>
              </a:rPr>
              <a:t>أسمدة</a:t>
            </a:r>
            <a:endParaRPr lang="en-US" sz="2400" b="1" dirty="0" smtClean="0">
              <a:cs typeface="Akhbar MT" pitchFamily="2" charset="-78"/>
            </a:endParaRPr>
          </a:p>
        </p:txBody>
      </p:sp>
      <p:sp>
        <p:nvSpPr>
          <p:cNvPr id="14" name="מלבן מעוגל 13"/>
          <p:cNvSpPr/>
          <p:nvPr/>
        </p:nvSpPr>
        <p:spPr>
          <a:xfrm>
            <a:off x="2214546" y="2857496"/>
            <a:ext cx="1643074" cy="100013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 </a:t>
            </a:r>
            <a:r>
              <a:rPr lang="ar-SA" sz="2400" b="1" dirty="0" smtClean="0">
                <a:cs typeface="Akhbar MT" pitchFamily="2" charset="-78"/>
              </a:rPr>
              <a:t>معادن</a:t>
            </a:r>
            <a:endParaRPr lang="en-US" sz="2400" b="1" dirty="0" smtClean="0">
              <a:cs typeface="Akhbar MT" pitchFamily="2" charset="-78"/>
            </a:endParaRPr>
          </a:p>
        </p:txBody>
      </p:sp>
      <p:cxnSp>
        <p:nvCxnSpPr>
          <p:cNvPr id="16" name="מחבר חץ ישר 15"/>
          <p:cNvCxnSpPr>
            <a:stCxn id="6" idx="2"/>
          </p:cNvCxnSpPr>
          <p:nvPr/>
        </p:nvCxnSpPr>
        <p:spPr>
          <a:xfrm rot="16200000" flipH="1">
            <a:off x="7608115" y="3821909"/>
            <a:ext cx="285752" cy="357190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מחבר חץ ישר 22"/>
          <p:cNvCxnSpPr>
            <a:stCxn id="3" idx="2"/>
            <a:endCxn id="6" idx="0"/>
          </p:cNvCxnSpPr>
          <p:nvPr/>
        </p:nvCxnSpPr>
        <p:spPr>
          <a:xfrm rot="16200000" flipH="1">
            <a:off x="7179487" y="2464587"/>
            <a:ext cx="285752" cy="500066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מחבר חץ ישר 25"/>
          <p:cNvCxnSpPr>
            <a:stCxn id="3" idx="2"/>
          </p:cNvCxnSpPr>
          <p:nvPr/>
        </p:nvCxnSpPr>
        <p:spPr>
          <a:xfrm rot="5400000">
            <a:off x="6500826" y="2285992"/>
            <a:ext cx="285752" cy="857256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מחבר חץ ישר 34"/>
          <p:cNvCxnSpPr>
            <a:stCxn id="5" idx="2"/>
          </p:cNvCxnSpPr>
          <p:nvPr/>
        </p:nvCxnSpPr>
        <p:spPr>
          <a:xfrm rot="5400000">
            <a:off x="4982769" y="3875488"/>
            <a:ext cx="357190" cy="321471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מחבר חץ ישר 44"/>
          <p:cNvCxnSpPr/>
          <p:nvPr/>
        </p:nvCxnSpPr>
        <p:spPr>
          <a:xfrm>
            <a:off x="2143108" y="2571744"/>
            <a:ext cx="500066" cy="214314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מחבר חץ ישר 46"/>
          <p:cNvCxnSpPr/>
          <p:nvPr/>
        </p:nvCxnSpPr>
        <p:spPr>
          <a:xfrm rot="10800000" flipV="1">
            <a:off x="1643042" y="2571744"/>
            <a:ext cx="500066" cy="214314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מחבר חץ ישר 50"/>
          <p:cNvCxnSpPr>
            <a:stCxn id="2" idx="2"/>
          </p:cNvCxnSpPr>
          <p:nvPr/>
        </p:nvCxnSpPr>
        <p:spPr>
          <a:xfrm rot="16200000" flipH="1">
            <a:off x="5197082" y="1125124"/>
            <a:ext cx="214314" cy="535785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מחבר חץ ישר 52"/>
          <p:cNvCxnSpPr>
            <a:stCxn id="2" idx="2"/>
          </p:cNvCxnSpPr>
          <p:nvPr/>
        </p:nvCxnSpPr>
        <p:spPr>
          <a:xfrm rot="5400000">
            <a:off x="4375546" y="910811"/>
            <a:ext cx="285752" cy="1035851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188</Words>
  <Application>Microsoft Office PowerPoint</Application>
  <PresentationFormat>عرض على الشاشة (3:4)‏</PresentationFormat>
  <Paragraphs>43</Paragraphs>
  <Slides>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ערכת נושא Office</vt:lpstr>
      <vt:lpstr>موارد طبيعية في الأرض</vt:lpstr>
      <vt:lpstr>الإنسان والموارد الطبيعية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موارد طبيعية في الأرض</dc:title>
  <dc:creator>2010</dc:creator>
  <cp:lastModifiedBy>user</cp:lastModifiedBy>
  <cp:revision>17</cp:revision>
  <dcterms:created xsi:type="dcterms:W3CDTF">2017-09-06T06:06:13Z</dcterms:created>
  <dcterms:modified xsi:type="dcterms:W3CDTF">2020-09-14T07:35:43Z</dcterms:modified>
</cp:coreProperties>
</file>