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13" r:id="rId1"/>
  </p:sldMasterIdLst>
  <p:sldIdLst>
    <p:sldId id="257" r:id="rId2"/>
    <p:sldId id="265" r:id="rId3"/>
    <p:sldId id="258" r:id="rId4"/>
    <p:sldId id="264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סגנון ערכת נושא 1 - הדגשה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8D230F3-CF80-4859-8CE7-A43EE81993B5}" styleName="סגנון בהיר 1 - הדגשה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סגנון בהיר 2 - הדגשה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>
        <p:scale>
          <a:sx n="81" d="100"/>
          <a:sy n="81" d="100"/>
        </p:scale>
        <p:origin x="-30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E4ED2C0-D787-4B80-8530-76B40BB10ACF}" type="datetimeFigureOut">
              <a:rPr lang="he-IL" smtClean="0"/>
              <a:t>כ"ט/תשרי/תשפ"ד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E2D7C0A-DAE5-4192-9F4A-4877AE43C0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319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D2C0-D787-4B80-8530-76B40BB10ACF}" type="datetimeFigureOut">
              <a:rPr lang="he-IL" smtClean="0"/>
              <a:t>כ"ט/תשרי/תשפ"ד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7C0A-DAE5-4192-9F4A-4877AE43C0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3141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D2C0-D787-4B80-8530-76B40BB10ACF}" type="datetimeFigureOut">
              <a:rPr lang="he-IL" smtClean="0"/>
              <a:t>כ"ט/תשרי/תשפ"ד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7C0A-DAE5-4192-9F4A-4877AE43C0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0164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D2C0-D787-4B80-8530-76B40BB10ACF}" type="datetimeFigureOut">
              <a:rPr lang="he-IL" smtClean="0"/>
              <a:t>כ"ט/תשרי/תשפ"ד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7C0A-DAE5-4192-9F4A-4877AE43C0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813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D2C0-D787-4B80-8530-76B40BB10ACF}" type="datetimeFigureOut">
              <a:rPr lang="he-IL" smtClean="0"/>
              <a:t>כ"ט/תשרי/תשפ"ד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7C0A-DAE5-4192-9F4A-4877AE43C0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429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D2C0-D787-4B80-8530-76B40BB10ACF}" type="datetimeFigureOut">
              <a:rPr lang="he-IL" smtClean="0"/>
              <a:t>כ"ט/תשרי/תשפ"ד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7C0A-DAE5-4192-9F4A-4877AE43C0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260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D2C0-D787-4B80-8530-76B40BB10ACF}" type="datetimeFigureOut">
              <a:rPr lang="he-IL" smtClean="0"/>
              <a:t>כ"ט/תשרי/תשפ"ד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7C0A-DAE5-4192-9F4A-4877AE43C0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127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D2C0-D787-4B80-8530-76B40BB10ACF}" type="datetimeFigureOut">
              <a:rPr lang="he-IL" smtClean="0"/>
              <a:t>כ"ט/תשרי/תשפ"ד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7C0A-DAE5-4192-9F4A-4877AE43C0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7084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D2C0-D787-4B80-8530-76B40BB10ACF}" type="datetimeFigureOut">
              <a:rPr lang="he-IL" smtClean="0"/>
              <a:t>כ"ט/תשרי/תשפ"ד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7C0A-DAE5-4192-9F4A-4877AE43C0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35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D2C0-D787-4B80-8530-76B40BB10ACF}" type="datetimeFigureOut">
              <a:rPr lang="he-IL" smtClean="0"/>
              <a:t>כ"ט/תשרי/תשפ"ד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E2D7C0A-DAE5-4192-9F4A-4877AE43C0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1525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E4ED2C0-D787-4B80-8530-76B40BB10ACF}" type="datetimeFigureOut">
              <a:rPr lang="he-IL" smtClean="0"/>
              <a:t>כ"ט/תשרי/תשפ"ד</a:t>
            </a:fld>
            <a:endParaRPr lang="he-I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he-I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E2D7C0A-DAE5-4192-9F4A-4877AE43C0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84537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1E4ED2C0-D787-4B80-8530-76B40BB10ACF}" type="datetimeFigureOut">
              <a:rPr lang="he-IL" smtClean="0"/>
              <a:t>כ"ט/תשרי/תשפ"ד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1E2D7C0A-DAE5-4192-9F4A-4877AE43C0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1414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>
            <a:extLst>
              <a:ext uri="{FF2B5EF4-FFF2-40B4-BE49-F238E27FC236}">
                <a16:creationId xmlns:a16="http://schemas.microsoft.com/office/drawing/2014/main" xmlns="" id="{66918BD9-72B6-4C23-AD4A-695B4C4E93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162" y="167951"/>
            <a:ext cx="7943916" cy="6686129"/>
          </a:xfrm>
          <a:prstGeom prst="rect">
            <a:avLst/>
          </a:prstGeom>
        </p:spPr>
      </p:pic>
      <p:pic>
        <p:nvPicPr>
          <p:cNvPr id="1026" name="Picture 2" descr="حاسبنــا 91- استراتيجية السبب والنتيجه - حاسبنــا">
            <a:extLst>
              <a:ext uri="{FF2B5EF4-FFF2-40B4-BE49-F238E27FC236}">
                <a16:creationId xmlns:a16="http://schemas.microsoft.com/office/drawing/2014/main" xmlns="" id="{00D1E554-5498-485E-96AB-CC65B2CF24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420" y="1328836"/>
            <a:ext cx="4217437" cy="3347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411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xmlns="" id="{A88CCFFE-0A75-4012-AD10-56472DB72DE6}"/>
              </a:ext>
            </a:extLst>
          </p:cNvPr>
          <p:cNvSpPr/>
          <p:nvPr/>
        </p:nvSpPr>
        <p:spPr>
          <a:xfrm>
            <a:off x="1688841" y="1274564"/>
            <a:ext cx="8894279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ar-SA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السبب</a:t>
            </a:r>
            <a:r>
              <a:rPr lang="ar-SA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: هو العامل الذي أدّى الى وقوع </a:t>
            </a:r>
            <a:r>
              <a:rPr lang="ar-SA" sz="5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النتيجة.</a:t>
            </a:r>
            <a:endParaRPr lang="ar-SA" sz="4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 rtl="1"/>
            <a:r>
              <a:rPr lang="ar-SA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أي انه عبارة عن حدث يؤدي الى حدوث حدث </a:t>
            </a:r>
            <a:r>
              <a:rPr lang="ar-SA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اخر بسببه ( النتيجة)</a:t>
            </a:r>
          </a:p>
          <a:p>
            <a:pPr algn="r" rtl="1"/>
            <a:r>
              <a:rPr lang="ar-SA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*قد يؤدي السبب الى اكثر من نتيجة.</a:t>
            </a:r>
          </a:p>
          <a:p>
            <a:pPr algn="r" rtl="1"/>
            <a:r>
              <a:rPr lang="ar-SA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**لا بد من ان </a:t>
            </a:r>
            <a:r>
              <a:rPr lang="ar-SA" sz="4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يسبق</a:t>
            </a:r>
            <a:r>
              <a:rPr lang="ar-SA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السبب النتيجة بالحدوث.</a:t>
            </a:r>
          </a:p>
          <a:p>
            <a:pPr algn="r" rtl="1"/>
            <a:r>
              <a:rPr lang="ar-SA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***ب</a:t>
            </a:r>
            <a:r>
              <a:rPr lang="ar-SA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عض الروابط التي تربط بين السبب والنتيجة: </a:t>
            </a:r>
            <a:r>
              <a:rPr lang="ar-SA" sz="4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فَ/ </a:t>
            </a:r>
            <a:r>
              <a:rPr lang="ar-SA" sz="4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لأنَّ/كي/ لذا /حتى </a:t>
            </a:r>
            <a:endParaRPr lang="he-IL" sz="4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7645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סיבה ותוצאה – קו לקו">
            <a:extLst>
              <a:ext uri="{FF2B5EF4-FFF2-40B4-BE49-F238E27FC236}">
                <a16:creationId xmlns:a16="http://schemas.microsoft.com/office/drawing/2014/main" xmlns="" id="{2B4DE767-8ECC-45DC-B1C8-67C2B9817A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13046" y="2697134"/>
            <a:ext cx="48768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מלבן 6">
            <a:extLst>
              <a:ext uri="{FF2B5EF4-FFF2-40B4-BE49-F238E27FC236}">
                <a16:creationId xmlns:a16="http://schemas.microsoft.com/office/drawing/2014/main" xmlns="" id="{2E0ED9BE-6C5B-4AE9-9E75-4C9F1480D047}"/>
              </a:ext>
            </a:extLst>
          </p:cNvPr>
          <p:cNvSpPr/>
          <p:nvPr/>
        </p:nvSpPr>
        <p:spPr>
          <a:xfrm>
            <a:off x="6837040" y="5463881"/>
            <a:ext cx="41056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دَرَسَ الطّالبُ جيّدًا</a:t>
            </a:r>
            <a:endParaRPr lang="he-I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xmlns="" id="{45E1AAA5-90BF-4504-8E1D-08649F96110F}"/>
              </a:ext>
            </a:extLst>
          </p:cNvPr>
          <p:cNvSpPr/>
          <p:nvPr/>
        </p:nvSpPr>
        <p:spPr>
          <a:xfrm>
            <a:off x="6451446" y="5601606"/>
            <a:ext cx="534121" cy="923330"/>
          </a:xfrm>
          <a:prstGeom prst="rect">
            <a:avLst/>
          </a:prstGeom>
          <a:solidFill>
            <a:srgbClr val="FF00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فـَ</a:t>
            </a:r>
            <a:endParaRPr lang="he-IL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xmlns="" id="{34A9B087-7BBB-4696-AEDB-E45A92A378A3}"/>
              </a:ext>
            </a:extLst>
          </p:cNvPr>
          <p:cNvSpPr/>
          <p:nvPr/>
        </p:nvSpPr>
        <p:spPr>
          <a:xfrm>
            <a:off x="977225" y="5490120"/>
            <a:ext cx="53639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0" cap="none" spc="0" dirty="0">
                <a:ln w="0"/>
                <a:solidFill>
                  <a:schemeClr val="accent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حَصَلَ على علامة عالية</a:t>
            </a:r>
            <a:endParaRPr lang="he-IL" sz="5400" b="0" cap="none" spc="0" dirty="0">
              <a:ln w="0"/>
              <a:solidFill>
                <a:schemeClr val="accent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548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ause and Effect English Lesson | Covoji Learning">
            <a:extLst>
              <a:ext uri="{FF2B5EF4-FFF2-40B4-BE49-F238E27FC236}">
                <a16:creationId xmlns:a16="http://schemas.microsoft.com/office/drawing/2014/main" xmlns="" id="{E5F2A43B-FD9C-4186-9A02-3B9E792E6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410408" y="1258953"/>
            <a:ext cx="7079218" cy="3527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>
            <a:extLst>
              <a:ext uri="{FF2B5EF4-FFF2-40B4-BE49-F238E27FC236}">
                <a16:creationId xmlns:a16="http://schemas.microsoft.com/office/drawing/2014/main" xmlns="" id="{1EBBBAE8-20D1-48D7-AC0B-F251B20962B4}"/>
              </a:ext>
            </a:extLst>
          </p:cNvPr>
          <p:cNvSpPr/>
          <p:nvPr/>
        </p:nvSpPr>
        <p:spPr>
          <a:xfrm>
            <a:off x="6975796" y="4926764"/>
            <a:ext cx="25138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نزل المطر</a:t>
            </a:r>
            <a:endParaRPr lang="he-I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xmlns="" id="{58D5330A-BDDF-42AA-BA2B-5F89AC269AC7}"/>
              </a:ext>
            </a:extLst>
          </p:cNvPr>
          <p:cNvSpPr/>
          <p:nvPr/>
        </p:nvSpPr>
        <p:spPr>
          <a:xfrm>
            <a:off x="6155094" y="4926764"/>
            <a:ext cx="534121" cy="923330"/>
          </a:xfrm>
          <a:prstGeom prst="rect">
            <a:avLst/>
          </a:prstGeom>
          <a:solidFill>
            <a:srgbClr val="FF00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فـَ</a:t>
            </a:r>
            <a:endParaRPr lang="he-IL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xmlns="" id="{443151F0-AC0A-47D4-983E-4D12F3FFDDBE}"/>
              </a:ext>
            </a:extLst>
          </p:cNvPr>
          <p:cNvSpPr/>
          <p:nvPr/>
        </p:nvSpPr>
        <p:spPr>
          <a:xfrm>
            <a:off x="1613822" y="4926764"/>
            <a:ext cx="42851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حملت</a:t>
            </a:r>
            <a:r>
              <a:rPr lang="ar-SA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البنت المظلة</a:t>
            </a:r>
            <a:endParaRPr lang="he-IL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615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יבת טקסט 4">
            <a:extLst>
              <a:ext uri="{FF2B5EF4-FFF2-40B4-BE49-F238E27FC236}">
                <a16:creationId xmlns:a16="http://schemas.microsoft.com/office/drawing/2014/main" xmlns="" id="{AF8F89E8-89E6-43E3-A076-63028969D786}"/>
              </a:ext>
            </a:extLst>
          </p:cNvPr>
          <p:cNvSpPr txBox="1"/>
          <p:nvPr/>
        </p:nvSpPr>
        <p:spPr>
          <a:xfrm>
            <a:off x="7277877" y="905744"/>
            <a:ext cx="4226052" cy="5216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sz="2400" b="1" dirty="0" err="1">
                <a:solidFill>
                  <a:srgbClr val="8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إقرَأ</a:t>
            </a:r>
            <a:r>
              <a:rPr lang="ar-LB" sz="2400" b="1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الجُمل التالية ثُمَّ اكتُبها في الجَدول حسب المثال :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 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1-  فتَحت الأُمُّ الشباك فشعرتْ ابنتها بالبردِ  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 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2- أعطى الشرطيُّ بَهاء جائزة لأَنَّها أرجَعَت حقيبة وَجدَتها في الشارع 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 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3- جَلَس الفلاحُ تحتَ الشجرةِ كَيْ يَستَريحَ وَيُجَفِّفَ عَرَقَهُ 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 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4ـ طَرَدَ المُديرُ العامِلَ لأَنهُ كانَ يتأخَّرُ في كلِّ صباحٍ 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 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5ـ تَقَدَّمَت سُعاد لِنَيلِ الوظيفةِ لأنّها ترغَبُ في العملِ 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 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59782"/>
              </p:ext>
            </p:extLst>
          </p:nvPr>
        </p:nvGraphicFramePr>
        <p:xfrm>
          <a:off x="284935" y="483242"/>
          <a:ext cx="6782753" cy="6093042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1354946">
                  <a:extLst>
                    <a:ext uri="{9D8B030D-6E8A-4147-A177-3AD203B41FA5}">
                      <a16:colId xmlns:a16="http://schemas.microsoft.com/office/drawing/2014/main" xmlns="" val="628863653"/>
                    </a:ext>
                  </a:extLst>
                </a:gridCol>
                <a:gridCol w="2727051">
                  <a:extLst>
                    <a:ext uri="{9D8B030D-6E8A-4147-A177-3AD203B41FA5}">
                      <a16:colId xmlns:a16="http://schemas.microsoft.com/office/drawing/2014/main" xmlns="" val="1190686650"/>
                    </a:ext>
                  </a:extLst>
                </a:gridCol>
                <a:gridCol w="2700756">
                  <a:extLst>
                    <a:ext uri="{9D8B030D-6E8A-4147-A177-3AD203B41FA5}">
                      <a16:colId xmlns:a16="http://schemas.microsoft.com/office/drawing/2014/main" xmlns="" val="1898757145"/>
                    </a:ext>
                  </a:extLst>
                </a:gridCol>
              </a:tblGrid>
              <a:tr h="1015507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9774270"/>
                  </a:ext>
                </a:extLst>
              </a:tr>
              <a:tr h="1015507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89536764"/>
                  </a:ext>
                </a:extLst>
              </a:tr>
              <a:tr h="1015507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4596552"/>
                  </a:ext>
                </a:extLst>
              </a:tr>
              <a:tr h="1015507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369636"/>
                  </a:ext>
                </a:extLst>
              </a:tr>
              <a:tr h="1015507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7855138"/>
                  </a:ext>
                </a:extLst>
              </a:tr>
              <a:tr h="1015507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3627028"/>
                  </a:ext>
                </a:extLst>
              </a:tr>
            </a:tbl>
          </a:graphicData>
        </a:graphic>
      </p:graphicFrame>
      <p:sp>
        <p:nvSpPr>
          <p:cNvPr id="3" name="מלבן 2"/>
          <p:cNvSpPr/>
          <p:nvPr/>
        </p:nvSpPr>
        <p:spPr>
          <a:xfrm>
            <a:off x="5627780" y="849371"/>
            <a:ext cx="1441420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SA" sz="3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رقم الجملة</a:t>
            </a:r>
            <a:endParaRPr lang="he-IL" sz="3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6839" y="905744"/>
            <a:ext cx="13136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3719622" y="798852"/>
            <a:ext cx="106311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السَّبَب</a:t>
            </a:r>
            <a:endParaRPr lang="he-IL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84809" y="2240924"/>
            <a:ext cx="2099270" cy="8371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9" name="מלבן 8"/>
          <p:cNvSpPr/>
          <p:nvPr/>
        </p:nvSpPr>
        <p:spPr>
          <a:xfrm>
            <a:off x="829900" y="830320"/>
            <a:ext cx="113204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النَّتيجة</a:t>
            </a:r>
            <a:endParaRPr lang="he-IL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04836" y="1830959"/>
            <a:ext cx="850006" cy="5148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11" name="מלבן 10"/>
          <p:cNvSpPr/>
          <p:nvPr/>
        </p:nvSpPr>
        <p:spPr>
          <a:xfrm>
            <a:off x="6355890" y="1547521"/>
            <a:ext cx="37970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</a:t>
            </a:r>
            <a:endParaRPr lang="he-IL" sz="3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6328066" y="2724108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ar-SA" sz="3200" b="1" cap="none" spc="0" dirty="0" smtClean="0">
                <a:ln/>
                <a:solidFill>
                  <a:srgbClr val="C00000"/>
                </a:solidFill>
                <a:effectLst/>
              </a:rPr>
              <a:t>2</a:t>
            </a:r>
            <a:endParaRPr lang="he-IL" sz="3200" b="1" cap="none" spc="0" dirty="0">
              <a:ln/>
              <a:solidFill>
                <a:srgbClr val="C00000"/>
              </a:solidFill>
              <a:effectLst/>
            </a:endParaRPr>
          </a:p>
        </p:txBody>
      </p:sp>
      <p:sp>
        <p:nvSpPr>
          <p:cNvPr id="26" name="מלבן 25"/>
          <p:cNvSpPr/>
          <p:nvPr/>
        </p:nvSpPr>
        <p:spPr>
          <a:xfrm>
            <a:off x="6310008" y="3774904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ar-SA" sz="3200" b="1" cap="none" spc="0" dirty="0" smtClean="0">
                <a:ln/>
                <a:solidFill>
                  <a:srgbClr val="C00000"/>
                </a:solidFill>
                <a:effectLst/>
              </a:rPr>
              <a:t>3</a:t>
            </a:r>
            <a:endParaRPr lang="he-IL" sz="3200" b="1" cap="none" spc="0" dirty="0">
              <a:ln/>
              <a:solidFill>
                <a:srgbClr val="C00000"/>
              </a:solidFill>
              <a:effectLst/>
            </a:endParaRPr>
          </a:p>
        </p:txBody>
      </p:sp>
      <p:sp>
        <p:nvSpPr>
          <p:cNvPr id="28" name="מלבן 27"/>
          <p:cNvSpPr/>
          <p:nvPr/>
        </p:nvSpPr>
        <p:spPr>
          <a:xfrm>
            <a:off x="6282622" y="4705222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ar-SA" sz="3200" b="1" cap="none" spc="0" dirty="0" smtClean="0">
                <a:ln/>
                <a:solidFill>
                  <a:srgbClr val="C00000"/>
                </a:solidFill>
                <a:effectLst/>
              </a:rPr>
              <a:t>4</a:t>
            </a:r>
            <a:endParaRPr lang="he-IL" sz="3200" b="1" cap="none" spc="0" dirty="0">
              <a:ln/>
              <a:solidFill>
                <a:srgbClr val="C00000"/>
              </a:solidFill>
              <a:effectLst/>
            </a:endParaRPr>
          </a:p>
        </p:txBody>
      </p:sp>
      <p:sp>
        <p:nvSpPr>
          <p:cNvPr id="30" name="מלבן 29"/>
          <p:cNvSpPr/>
          <p:nvPr/>
        </p:nvSpPr>
        <p:spPr>
          <a:xfrm>
            <a:off x="6295446" y="5847357"/>
            <a:ext cx="389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ar-SA" sz="3200" b="1" cap="none" spc="0" dirty="0" smtClean="0">
                <a:ln/>
                <a:solidFill>
                  <a:srgbClr val="C00000"/>
                </a:solidFill>
                <a:effectLst/>
              </a:rPr>
              <a:t>5</a:t>
            </a:r>
            <a:endParaRPr lang="he-IL" sz="3200" b="1" cap="none" spc="0" dirty="0">
              <a:ln/>
              <a:solidFill>
                <a:srgbClr val="C00000"/>
              </a:solidFill>
              <a:effectLst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474202" y="4306065"/>
            <a:ext cx="2498501" cy="14219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33" name="TextBox 32"/>
          <p:cNvSpPr txBox="1"/>
          <p:nvPr/>
        </p:nvSpPr>
        <p:spPr>
          <a:xfrm>
            <a:off x="650798" y="4128847"/>
            <a:ext cx="1809067" cy="128426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35" name="TextBox 34"/>
          <p:cNvSpPr txBox="1"/>
          <p:nvPr/>
        </p:nvSpPr>
        <p:spPr>
          <a:xfrm>
            <a:off x="3231241" y="4588327"/>
            <a:ext cx="2039874" cy="90187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37" name="TextBox 36"/>
          <p:cNvSpPr txBox="1"/>
          <p:nvPr/>
        </p:nvSpPr>
        <p:spPr>
          <a:xfrm>
            <a:off x="489397" y="4945487"/>
            <a:ext cx="2084459" cy="12558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39" name="TextBox 38"/>
          <p:cNvSpPr txBox="1"/>
          <p:nvPr/>
        </p:nvSpPr>
        <p:spPr>
          <a:xfrm>
            <a:off x="3475000" y="5847357"/>
            <a:ext cx="2008765" cy="8110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41" name="TextBox 40"/>
          <p:cNvSpPr txBox="1"/>
          <p:nvPr/>
        </p:nvSpPr>
        <p:spPr>
          <a:xfrm>
            <a:off x="997252" y="5847357"/>
            <a:ext cx="1722685" cy="6445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0871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8" grpId="0"/>
      <p:bldP spid="26" grpId="0"/>
      <p:bldP spid="28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יבת טקסט 4">
            <a:extLst>
              <a:ext uri="{FF2B5EF4-FFF2-40B4-BE49-F238E27FC236}">
                <a16:creationId xmlns:a16="http://schemas.microsoft.com/office/drawing/2014/main" xmlns="" id="{5B9CE633-305E-40E7-A85C-4C4920D0519A}"/>
              </a:ext>
            </a:extLst>
          </p:cNvPr>
          <p:cNvSpPr txBox="1"/>
          <p:nvPr/>
        </p:nvSpPr>
        <p:spPr>
          <a:xfrm>
            <a:off x="3041780" y="606119"/>
            <a:ext cx="6962969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sz="3600" b="1" dirty="0">
                <a:solidFill>
                  <a:srgbClr val="8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ضَع خطًا تحتَ السبب وخطّين تحتَ النتيجة في الجمل التالية 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أ.      نَبَت الزّرع بَعد سُقوط المَطَر 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ب.    أصابَت الطّابة الشُّباكَ فَكُسِرَ لوحُ الزُّجاجِ 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ج.    خَرَجت العائلةُ في نزهةٍ بَعد أن تَحَسَّن الطَّقس 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د.    حَمَلَ سعيدٌ أختَهُ الصّغيرة لأنها كانت تبكي 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/>
            <a:r>
              <a:rPr lang="ar-LB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هـ .  تَدَرَّبَ فريقُ كُرَةِ القدمِ جيدًا وَفازَ بالمباراةِ .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98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מטרופולין">
  <a:themeElements>
    <a:clrScheme name="מטרופולין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מטרופולי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מטרופולי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TM03457491[[fn=מטרופולין]]</Template>
  <TotalTime>168</TotalTime>
  <Words>103</Words>
  <Application>Microsoft Office PowerPoint</Application>
  <PresentationFormat>מותאם אישית</PresentationFormat>
  <Paragraphs>42</Paragraphs>
  <Slides>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מטרופולין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Nariman gara</dc:creator>
  <cp:lastModifiedBy>P C</cp:lastModifiedBy>
  <cp:revision>22</cp:revision>
  <dcterms:created xsi:type="dcterms:W3CDTF">2020-10-25T17:10:56Z</dcterms:created>
  <dcterms:modified xsi:type="dcterms:W3CDTF">2023-10-14T18:29:34Z</dcterms:modified>
</cp:coreProperties>
</file>